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13"/>
  </p:notesMasterIdLst>
  <p:sldIdLst>
    <p:sldId id="256" r:id="rId5"/>
    <p:sldId id="257" r:id="rId6"/>
    <p:sldId id="263" r:id="rId7"/>
    <p:sldId id="264" r:id="rId8"/>
    <p:sldId id="265" r:id="rId9"/>
    <p:sldId id="258" r:id="rId10"/>
    <p:sldId id="260" r:id="rId11"/>
    <p:sldId id="266" r:id="rId12"/>
  </p:sldIdLst>
  <p:sldSz cx="9144000" cy="5143500" type="screen16x9"/>
  <p:notesSz cx="7023100" cy="9309100"/>
  <p:embeddedFontLst>
    <p:embeddedFont>
      <p:font typeface="Helvetica Neue"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CD73B-437D-4971-9B48-12CE0A40CC30}" v="754" dt="2025-02-06T18:14:43.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86" autoAdjust="0"/>
  </p:normalViewPr>
  <p:slideViewPr>
    <p:cSldViewPr snapToGrid="0">
      <p:cViewPr varScale="1">
        <p:scale>
          <a:sx n="59" d="100"/>
          <a:sy n="59" d="100"/>
        </p:scale>
        <p:origin x="171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ad9120ebd4_0_5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ad9120ebd4_0_5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
              <a:t>Title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d9120ebd4_0_6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d9120ebd4_0_6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r>
              <a:rPr lang="en-US" dirty="0"/>
              <a:t>Andy Jung, Associate Counsel at TechFreedom</a:t>
            </a:r>
          </a:p>
          <a:p>
            <a:pPr marL="0" indent="0">
              <a:buNone/>
            </a:pPr>
            <a:endParaRPr lang="en-US" dirty="0"/>
          </a:p>
          <a:p>
            <a:pPr marL="174982" indent="-174982"/>
            <a:r>
              <a:rPr lang="en-US" dirty="0"/>
              <a:t>TechFreedom is a think-tank focusing on tech policy &amp; law</a:t>
            </a:r>
          </a:p>
          <a:p>
            <a:pPr marL="0" indent="0">
              <a:buNone/>
            </a:pPr>
            <a:endParaRPr lang="en-US" dirty="0"/>
          </a:p>
          <a:p>
            <a:pPr marL="174982" indent="-174982"/>
            <a:r>
              <a:rPr lang="en-US" dirty="0"/>
              <a:t>I work on legal issues related to competition law, consumer protection, and AI</a:t>
            </a:r>
          </a:p>
          <a:p>
            <a:pPr marL="0" indent="0">
              <a:buNone/>
            </a:pPr>
            <a:endParaRPr lang="en-US" dirty="0"/>
          </a:p>
          <a:p>
            <a:pPr marL="174982" indent="-174982"/>
            <a:r>
              <a:rPr lang="en-US" dirty="0"/>
              <a:t>Federal Trade Commission, or FTC, at the intersection of these areas of law, so I pay close attention to the agency, attend their public meetings, and track and participate in their rulemakings</a:t>
            </a:r>
          </a:p>
          <a:p>
            <a:pPr marL="0" indent="0">
              <a:buNone/>
            </a:pPr>
            <a:endParaRPr lang="en-US" dirty="0"/>
          </a:p>
          <a:p>
            <a:pPr marL="174982" indent="-174982"/>
            <a:r>
              <a:rPr lang="en-US" dirty="0"/>
              <a:t>Today I’ll be talking about FTC Authority Over AI and looking back at some FTC agency actions from 2024 related to AI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267909BB-0045-5ADC-4C9F-86FA7DCA2BCC}"/>
            </a:ext>
          </a:extLst>
        </p:cNvPr>
        <p:cNvGrpSpPr/>
        <p:nvPr/>
      </p:nvGrpSpPr>
      <p:grpSpPr>
        <a:xfrm>
          <a:off x="0" y="0"/>
          <a:ext cx="0" cy="0"/>
          <a:chOff x="0" y="0"/>
          <a:chExt cx="0" cy="0"/>
        </a:xfrm>
      </p:grpSpPr>
      <p:sp>
        <p:nvSpPr>
          <p:cNvPr id="74" name="Google Shape;74;g2af5d36e8a9_1_34:notes">
            <a:extLst>
              <a:ext uri="{FF2B5EF4-FFF2-40B4-BE49-F238E27FC236}">
                <a16:creationId xmlns:a16="http://schemas.microsoft.com/office/drawing/2014/main" id="{780BFFF6-5791-AEFE-B859-7846E35D7416}"/>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f5d36e8a9_1_34:notes">
            <a:extLst>
              <a:ext uri="{FF2B5EF4-FFF2-40B4-BE49-F238E27FC236}">
                <a16:creationId xmlns:a16="http://schemas.microsoft.com/office/drawing/2014/main" id="{1069431E-D8FF-08E5-3785-9ABC3F7F10FE}"/>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291636" indent="-291636">
              <a:spcAft>
                <a:spcPts val="1225"/>
              </a:spcAft>
            </a:pPr>
            <a:r>
              <a:rPr lang="en-US" dirty="0"/>
              <a:t>I’ll be focusing on the FTC’s core authority, which flows from its enabling statute: the FTC Act</a:t>
            </a:r>
          </a:p>
          <a:p>
            <a:pPr marL="291636" indent="-291636">
              <a:spcAft>
                <a:spcPts val="1225"/>
              </a:spcAft>
            </a:pPr>
            <a:endParaRPr lang="en-US" dirty="0"/>
          </a:p>
          <a:p>
            <a:pPr marL="291636" indent="-291636">
              <a:spcAft>
                <a:spcPts val="1225"/>
              </a:spcAft>
            </a:pPr>
            <a:r>
              <a:rPr lang="en-US" dirty="0"/>
              <a:t>FTC has authority over: </a:t>
            </a:r>
            <a:r>
              <a:rPr lang="en-US" b="1" dirty="0"/>
              <a:t>Unfair methods of competition</a:t>
            </a:r>
            <a:r>
              <a:rPr lang="en-US" dirty="0"/>
              <a:t> and </a:t>
            </a:r>
            <a:r>
              <a:rPr lang="en-US" b="1" dirty="0"/>
              <a:t>unfair or deceptive acts or practices</a:t>
            </a:r>
            <a:r>
              <a:rPr lang="en-US" dirty="0"/>
              <a:t> in or affecting commerce</a:t>
            </a:r>
          </a:p>
          <a:p>
            <a:pPr marL="0" indent="0">
              <a:spcAft>
                <a:spcPts val="1225"/>
              </a:spcAft>
              <a:buNone/>
            </a:pPr>
            <a:endParaRPr lang="en-US" dirty="0"/>
          </a:p>
          <a:p>
            <a:pPr marL="291636" indent="-291636">
              <a:spcAft>
                <a:spcPts val="1225"/>
              </a:spcAft>
            </a:pPr>
            <a:r>
              <a:rPr lang="en-US" dirty="0"/>
              <a:t>Unfair methods of competition = UMC = competition authority</a:t>
            </a:r>
          </a:p>
          <a:p>
            <a:pPr marL="0" indent="0">
              <a:spcAft>
                <a:spcPts val="1225"/>
              </a:spcAft>
              <a:buNone/>
            </a:pPr>
            <a:endParaRPr lang="en-US" dirty="0"/>
          </a:p>
          <a:p>
            <a:pPr marL="291636" indent="-291636">
              <a:spcAft>
                <a:spcPts val="1225"/>
              </a:spcAft>
            </a:pPr>
            <a:r>
              <a:rPr lang="en-US" dirty="0"/>
              <a:t>Unfair or deceptive acts or practices = UDAP = consumer protection authority</a:t>
            </a:r>
          </a:p>
        </p:txBody>
      </p:sp>
    </p:spTree>
    <p:extLst>
      <p:ext uri="{BB962C8B-B14F-4D97-AF65-F5344CB8AC3E}">
        <p14:creationId xmlns:p14="http://schemas.microsoft.com/office/powerpoint/2010/main" val="15429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75E9B290-262E-42E9-DB30-EA92477EF09A}"/>
            </a:ext>
          </a:extLst>
        </p:cNvPr>
        <p:cNvGrpSpPr/>
        <p:nvPr/>
      </p:nvGrpSpPr>
      <p:grpSpPr>
        <a:xfrm>
          <a:off x="0" y="0"/>
          <a:ext cx="0" cy="0"/>
          <a:chOff x="0" y="0"/>
          <a:chExt cx="0" cy="0"/>
        </a:xfrm>
      </p:grpSpPr>
      <p:sp>
        <p:nvSpPr>
          <p:cNvPr id="74" name="Google Shape;74;g2af5d36e8a9_1_34:notes">
            <a:extLst>
              <a:ext uri="{FF2B5EF4-FFF2-40B4-BE49-F238E27FC236}">
                <a16:creationId xmlns:a16="http://schemas.microsoft.com/office/drawing/2014/main" id="{3798FFEB-A51F-A6A6-FC2F-F133D32996B4}"/>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f5d36e8a9_1_34:notes">
            <a:extLst>
              <a:ext uri="{FF2B5EF4-FFF2-40B4-BE49-F238E27FC236}">
                <a16:creationId xmlns:a16="http://schemas.microsoft.com/office/drawing/2014/main" id="{45D32D67-5AAF-3C2B-E2D3-E554309AC115}"/>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r>
              <a:rPr lang="en-US" dirty="0"/>
              <a:t>The FTC’s go-to line this year to explain its approach to regulating AI: “There is no AI exemption from the laws on the books.”</a:t>
            </a:r>
          </a:p>
          <a:p>
            <a:pPr marL="174982" indent="-174982"/>
            <a:r>
              <a:rPr lang="en-US" dirty="0"/>
              <a:t>In this case, the law on the books is the FTC act and the Commission’s UDAP and UMC authority</a:t>
            </a:r>
          </a:p>
          <a:p>
            <a:pPr marL="174982" indent="-174982"/>
            <a:endParaRPr lang="en-US" dirty="0"/>
          </a:p>
          <a:p>
            <a:pPr marL="174982" indent="-174982"/>
            <a:r>
              <a:rPr lang="en-US" dirty="0"/>
              <a:t>FTC’s consumer protection and competition authorities apply to AI – not controversial at this point.</a:t>
            </a:r>
          </a:p>
          <a:p>
            <a:pPr marL="174982" indent="-174982"/>
            <a:r>
              <a:rPr lang="en-US" dirty="0"/>
              <a:t>FTC focused on:</a:t>
            </a:r>
          </a:p>
          <a:p>
            <a:pPr marL="641600" lvl="1" indent="-174982"/>
            <a:r>
              <a:rPr lang="en-US" dirty="0"/>
              <a:t>So called “unfair” and “deceptive” AI practices</a:t>
            </a:r>
          </a:p>
          <a:p>
            <a:pPr marL="641600" lvl="1" indent="-174982"/>
            <a:r>
              <a:rPr lang="en-US" dirty="0"/>
              <a:t>And competition &amp; antitrust issues related to AI companies</a:t>
            </a:r>
          </a:p>
          <a:p>
            <a:pPr marL="466618" lvl="1" indent="0">
              <a:buNone/>
            </a:pPr>
            <a:endParaRPr lang="en-US" dirty="0"/>
          </a:p>
          <a:p>
            <a:pPr marL="174982" indent="-174982"/>
            <a:r>
              <a:rPr lang="en-US" dirty="0"/>
              <a:t>What the FTC can do: the FTC can investigate; bring enforcement actions; and create rules</a:t>
            </a:r>
          </a:p>
          <a:p>
            <a:pPr marL="174982" indent="-174982"/>
            <a:r>
              <a:rPr lang="en-US" dirty="0"/>
              <a:t>Over the last year, FTC has used each of these powers to oversee various AI companies, big and small</a:t>
            </a:r>
          </a:p>
          <a:p>
            <a:pPr marL="641600" lvl="1" indent="-174982"/>
            <a:r>
              <a:rPr lang="en-US" dirty="0"/>
              <a:t>Some of the AI companies on the FTC’s radar are flat out scams, barely related to real artificial intelligence technology</a:t>
            </a:r>
          </a:p>
          <a:p>
            <a:pPr marL="641600" lvl="1" indent="-174982"/>
            <a:r>
              <a:rPr lang="en-US" dirty="0"/>
              <a:t>Others are household names; leading tech companies</a:t>
            </a:r>
          </a:p>
          <a:p>
            <a:pPr marL="0" indent="0">
              <a:buNone/>
            </a:pPr>
            <a:endParaRPr lang="en-US" dirty="0"/>
          </a:p>
        </p:txBody>
      </p:sp>
    </p:spTree>
    <p:extLst>
      <p:ext uri="{BB962C8B-B14F-4D97-AF65-F5344CB8AC3E}">
        <p14:creationId xmlns:p14="http://schemas.microsoft.com/office/powerpoint/2010/main" val="32849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17ECC608-0807-11B4-E1E3-0284353FEE22}"/>
            </a:ext>
          </a:extLst>
        </p:cNvPr>
        <p:cNvGrpSpPr/>
        <p:nvPr/>
      </p:nvGrpSpPr>
      <p:grpSpPr>
        <a:xfrm>
          <a:off x="0" y="0"/>
          <a:ext cx="0" cy="0"/>
          <a:chOff x="0" y="0"/>
          <a:chExt cx="0" cy="0"/>
        </a:xfrm>
      </p:grpSpPr>
      <p:sp>
        <p:nvSpPr>
          <p:cNvPr id="74" name="Google Shape;74;g2af5d36e8a9_1_34:notes">
            <a:extLst>
              <a:ext uri="{FF2B5EF4-FFF2-40B4-BE49-F238E27FC236}">
                <a16:creationId xmlns:a16="http://schemas.microsoft.com/office/drawing/2014/main" id="{F0ECBB80-8BE8-B68A-0BB0-1726BB6E1312}"/>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f5d36e8a9_1_34:notes">
            <a:extLst>
              <a:ext uri="{FF2B5EF4-FFF2-40B4-BE49-F238E27FC236}">
                <a16:creationId xmlns:a16="http://schemas.microsoft.com/office/drawing/2014/main" id="{DD0B0E0A-E7CD-4E2C-DBE7-009B94016CBB}"/>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defTabSz="933237">
              <a:defRPr/>
            </a:pPr>
            <a:r>
              <a:rPr lang="en-US" dirty="0"/>
              <a:t>First, an example of FTC investigative power as applied to AI</a:t>
            </a:r>
          </a:p>
          <a:p>
            <a:pPr marL="174982" indent="-174982" defTabSz="933237">
              <a:defRPr/>
            </a:pPr>
            <a:endParaRPr lang="en-US" dirty="0"/>
          </a:p>
          <a:p>
            <a:pPr marL="174982" indent="-174982" defTabSz="933237">
              <a:defRPr/>
            </a:pPr>
            <a:r>
              <a:rPr lang="en-US" dirty="0"/>
              <a:t>Report came out in January 2025, the result of FTC 6(b) orders issued in January 2024</a:t>
            </a:r>
          </a:p>
          <a:p>
            <a:pPr marL="641600" lvl="1" indent="-174982" defTabSz="933237">
              <a:defRPr/>
            </a:pPr>
            <a:r>
              <a:rPr lang="en-US" dirty="0"/>
              <a:t>Issued under Section 6(b) of the FTC Act – a so-called 6(b) study</a:t>
            </a:r>
          </a:p>
          <a:p>
            <a:pPr marL="174982" indent="-174982" defTabSz="933237">
              <a:defRPr/>
            </a:pPr>
            <a:r>
              <a:rPr lang="en-US" dirty="0"/>
              <a:t>In this case, a one-year study on and report on Partnerships Between Cloud Service Providers &amp; AI Developers</a:t>
            </a:r>
          </a:p>
          <a:p>
            <a:pPr marL="174982" indent="-174982" defTabSz="933237">
              <a:defRPr/>
            </a:pPr>
            <a:r>
              <a:rPr lang="en-US" dirty="0"/>
              <a:t>Investigation into three generative AI partnerships between five AI companies:</a:t>
            </a:r>
          </a:p>
          <a:p>
            <a:pPr marL="758255" lvl="1" indent="-291636">
              <a:spcAft>
                <a:spcPts val="1225"/>
              </a:spcAft>
            </a:pPr>
            <a:r>
              <a:rPr lang="en-US" dirty="0"/>
              <a:t>Microsoft-OpenAI</a:t>
            </a:r>
          </a:p>
          <a:p>
            <a:pPr marL="758255" lvl="1" indent="-291636">
              <a:spcAft>
                <a:spcPts val="1225"/>
              </a:spcAft>
            </a:pPr>
            <a:r>
              <a:rPr lang="en-US" dirty="0"/>
              <a:t>Amazon-Anthropic</a:t>
            </a:r>
          </a:p>
          <a:p>
            <a:pPr marL="758255" lvl="1" indent="-291636">
              <a:spcAft>
                <a:spcPts val="1225"/>
              </a:spcAft>
            </a:pPr>
            <a:r>
              <a:rPr lang="en-US" dirty="0"/>
              <a:t>Google-Anthropic</a:t>
            </a:r>
          </a:p>
          <a:p>
            <a:pPr marL="466618" lvl="1" indent="0">
              <a:spcAft>
                <a:spcPts val="1225"/>
              </a:spcAft>
              <a:buNone/>
            </a:pPr>
            <a:endParaRPr lang="en-US" dirty="0"/>
          </a:p>
          <a:p>
            <a:pPr marL="174982" indent="-174982" defTabSz="933237">
              <a:defRPr/>
            </a:pPr>
            <a:r>
              <a:rPr lang="en-US" dirty="0"/>
              <a:t>Details the structures of the partnerships and outlines some potential competition implications of AI partnerships</a:t>
            </a:r>
          </a:p>
          <a:p>
            <a:pPr marL="174982" indent="-174982" defTabSz="933237">
              <a:defRPr/>
            </a:pPr>
            <a:r>
              <a:rPr lang="en-US" dirty="0"/>
              <a:t>For now, just a study. But could be the basis for and lead to enforcement actions down the road.</a:t>
            </a:r>
          </a:p>
        </p:txBody>
      </p:sp>
    </p:spTree>
    <p:extLst>
      <p:ext uri="{BB962C8B-B14F-4D97-AF65-F5344CB8AC3E}">
        <p14:creationId xmlns:p14="http://schemas.microsoft.com/office/powerpoint/2010/main" val="416238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af5d36e8a9_1_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f5d36e8a9_1_3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r>
              <a:rPr lang="en-US" dirty="0"/>
              <a:t>Next, an example of FTC enforcement authority as applied to AI</a:t>
            </a:r>
          </a:p>
          <a:p>
            <a:pPr marL="0" indent="0">
              <a:buNone/>
            </a:pPr>
            <a:endParaRPr lang="en-US" dirty="0"/>
          </a:p>
          <a:p>
            <a:pPr marL="174982" indent="-174982"/>
            <a:r>
              <a:rPr lang="en-US" dirty="0"/>
              <a:t>Operation AI Comply was an enforcement sweep announced in September 2024</a:t>
            </a:r>
          </a:p>
          <a:p>
            <a:pPr marL="174982" indent="-174982"/>
            <a:r>
              <a:rPr lang="en-US" dirty="0"/>
              <a:t>The FTC brought 5 enforcement actions against AI companies:</a:t>
            </a:r>
          </a:p>
          <a:p>
            <a:pPr marL="641600" lvl="1" indent="-174982"/>
            <a:r>
              <a:rPr lang="en-US" dirty="0"/>
              <a:t>Four enforcement of the actions related to deceptive claims about AI services or schemes</a:t>
            </a:r>
          </a:p>
          <a:p>
            <a:pPr marL="1108219" lvl="2" indent="-174982"/>
            <a:r>
              <a:rPr lang="en-US" dirty="0"/>
              <a:t>For example, an enforcement action against a company called </a:t>
            </a:r>
            <a:r>
              <a:rPr lang="en-US" dirty="0" err="1"/>
              <a:t>DoNotPay</a:t>
            </a:r>
            <a:r>
              <a:rPr lang="en-US" dirty="0"/>
              <a:t> for deceptive claims overhyping its AI lawyer tool</a:t>
            </a:r>
          </a:p>
          <a:p>
            <a:pPr marL="933237" lvl="2" indent="0">
              <a:buNone/>
            </a:pPr>
            <a:endParaRPr lang="en-US" dirty="0"/>
          </a:p>
          <a:p>
            <a:pPr marL="641600" lvl="1" indent="-174982"/>
            <a:r>
              <a:rPr lang="en-US" dirty="0"/>
              <a:t>And one enforcement action which was distinct:</a:t>
            </a:r>
          </a:p>
          <a:p>
            <a:pPr marL="1108219" lvl="2" indent="-174982"/>
            <a:r>
              <a:rPr lang="en-US" dirty="0"/>
              <a:t>Against a company called </a:t>
            </a:r>
            <a:r>
              <a:rPr lang="en-US" dirty="0" err="1"/>
              <a:t>Rytr</a:t>
            </a:r>
            <a:r>
              <a:rPr lang="en-US" dirty="0"/>
              <a:t> which sold and promoted an AI writing tool that could generate content for reviews</a:t>
            </a:r>
          </a:p>
          <a:p>
            <a:pPr marL="1108219" lvl="2" indent="-174982"/>
            <a:r>
              <a:rPr lang="en-US" dirty="0"/>
              <a:t>The FTC sued </a:t>
            </a:r>
            <a:r>
              <a:rPr lang="en-US" dirty="0" err="1"/>
              <a:t>Rytr</a:t>
            </a:r>
            <a:r>
              <a:rPr lang="en-US" dirty="0"/>
              <a:t> “for furnishing users with the means to generate written content for consumer reviews that is false and deceptive”</a:t>
            </a:r>
          </a:p>
          <a:p>
            <a:pPr marL="1108219" lvl="2" indent="-174982"/>
            <a:r>
              <a:rPr lang="en-US" dirty="0"/>
              <a:t>Complaint introduced the idea of means &amp; instrumentalities liability for AI providers – holding AI developers liable for how others use or could use their AI tools.</a:t>
            </a:r>
          </a:p>
          <a:p>
            <a:pPr marL="1574837" lvl="3" indent="-174982"/>
            <a:r>
              <a:rPr lang="en-US" dirty="0"/>
              <a:t>A controversial concept</a:t>
            </a:r>
          </a:p>
          <a:p>
            <a:pPr marL="1108219" lvl="2" indent="-174982"/>
            <a:r>
              <a:rPr lang="en-US" dirty="0"/>
              <a:t>Commissioners Ferguson &amp; Holyoak dissented: “Treating as categorically illegal a generative AI tool merely because of the possibility that someone might use it for fraud is inconsistent with our precedents and common sense” and “risks strangling” AI technology “in its cradle.”</a:t>
            </a:r>
          </a:p>
          <a:p>
            <a:pPr marL="1108219" lvl="2" indent="-174982"/>
            <a:r>
              <a:rPr lang="en-US" dirty="0"/>
              <a:t>Remember that language – “not strangling” AI development. Recurring theme since the administration change and R’s taking majority of the Commission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466618" indent="-304598" defTabSz="933237">
              <a:defRPr/>
            </a:pPr>
            <a:r>
              <a:rPr lang="en-US" dirty="0"/>
              <a:t>Lastly, examples of FTC rulemaking authority as applied to AI: the Impersonation Rule and Commercial Surveillance Rule (Privacy Rule)</a:t>
            </a:r>
          </a:p>
          <a:p>
            <a:pPr marL="162020" indent="0" defTabSz="933237">
              <a:buNone/>
              <a:defRPr/>
            </a:pPr>
            <a:endParaRPr lang="en-US" dirty="0"/>
          </a:p>
          <a:p>
            <a:pPr marL="466618" indent="-304598" defTabSz="933237">
              <a:defRPr/>
            </a:pPr>
            <a:r>
              <a:rPr lang="en-US" dirty="0"/>
              <a:t>Both rulemakings started in 2022, as they pertain to AI</a:t>
            </a:r>
          </a:p>
          <a:p>
            <a:pPr marL="933237" lvl="1" indent="-304598" defTabSz="933237">
              <a:buFont typeface="Arial"/>
              <a:buChar char="●"/>
              <a:defRPr/>
            </a:pPr>
            <a:r>
              <a:rPr lang="en-US" dirty="0"/>
              <a:t>Impersonation Rule finalized December 2024: prohibits impersonating government agencies and businesses</a:t>
            </a:r>
          </a:p>
          <a:p>
            <a:pPr marL="933237" lvl="1" indent="-304598" defTabSz="933237">
              <a:buFont typeface="Arial"/>
              <a:buChar char="●"/>
              <a:defRPr/>
            </a:pPr>
            <a:r>
              <a:rPr lang="en-US" dirty="0"/>
              <a:t>During the rulemaking, the FTC abandoned a proposed “means and instrumentalities” provision which</a:t>
            </a:r>
          </a:p>
          <a:p>
            <a:pPr marL="1399855" lvl="2" indent="-304598" defTabSz="933237">
              <a:buFont typeface="Arial"/>
              <a:buChar char="●"/>
              <a:defRPr/>
            </a:pPr>
            <a:r>
              <a:rPr lang="en-US" dirty="0"/>
              <a:t>Would have held AI developers liable for providing AI services with “reason to know” the tools could be used to generate unlawful impersonations, like deepfakes</a:t>
            </a:r>
          </a:p>
          <a:p>
            <a:pPr marL="1399855" lvl="2" indent="-304598" defTabSz="933237">
              <a:buFont typeface="Arial"/>
              <a:buChar char="●"/>
              <a:defRPr/>
            </a:pPr>
            <a:r>
              <a:rPr lang="en-US" dirty="0"/>
              <a:t>The FTC toyed with the idea of introducing means &amp; instrumentalities liability via rulemaking; similar concept to the </a:t>
            </a:r>
            <a:r>
              <a:rPr lang="en-US" dirty="0" err="1"/>
              <a:t>Rytr</a:t>
            </a:r>
            <a:r>
              <a:rPr lang="en-US" dirty="0"/>
              <a:t> case</a:t>
            </a:r>
          </a:p>
          <a:p>
            <a:pPr marL="1399855" lvl="2" indent="-304598" defTabSz="933237">
              <a:buFont typeface="Arial"/>
              <a:buChar char="●"/>
              <a:defRPr/>
            </a:pPr>
            <a:r>
              <a:rPr lang="en-US" dirty="0"/>
              <a:t>But, they abandoned the proposed provision for now, but will likely come back going forward: liability for AI developers</a:t>
            </a:r>
          </a:p>
          <a:p>
            <a:pPr marL="1095257" lvl="2" indent="0" defTabSz="933237">
              <a:buNone/>
              <a:defRPr/>
            </a:pPr>
            <a:endParaRPr lang="en-US" dirty="0"/>
          </a:p>
          <a:p>
            <a:r>
              <a:rPr lang="en-US" dirty="0"/>
              <a:t>(maybe skip below)</a:t>
            </a:r>
          </a:p>
          <a:p>
            <a:r>
              <a:rPr lang="en-US" dirty="0"/>
              <a:t>Trade Regulation Rule on Commercial Surveillance and Data Security</a:t>
            </a:r>
          </a:p>
          <a:p>
            <a:pPr lvl="1"/>
            <a:r>
              <a:rPr lang="en-US" dirty="0"/>
              <a:t>Requested comment on whether the FTC should regulate “automated decision-making systems”</a:t>
            </a:r>
          </a:p>
          <a:p>
            <a:pPr marL="933237" lvl="1" indent="-304598" defTabSz="933237">
              <a:defRPr/>
            </a:pPr>
            <a:r>
              <a:rPr lang="en-US" dirty="0"/>
              <a:t>Finalized probably never. Trump FTC won’t pursue or will narrow greatly</a:t>
            </a:r>
          </a:p>
          <a:p>
            <a:pPr lvl="1"/>
            <a:r>
              <a:rPr lang="en-US" dirty="0"/>
              <a:t>Dissenting Statement of Commissioner Noah Joshua Phillips: “the Commission wonders if it should put the kibosh on the development of artificial intelligence.”</a:t>
            </a:r>
          </a:p>
          <a:p>
            <a:endParaRPr lang="en-US" dirty="0"/>
          </a:p>
        </p:txBody>
      </p:sp>
    </p:spTree>
    <p:extLst>
      <p:ext uri="{BB962C8B-B14F-4D97-AF65-F5344CB8AC3E}">
        <p14:creationId xmlns:p14="http://schemas.microsoft.com/office/powerpoint/2010/main" val="281433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466618" indent="-304598" defTabSz="933237">
              <a:defRPr/>
            </a:pPr>
            <a:r>
              <a:rPr lang="en-US" dirty="0"/>
              <a:t>With regards to AI, the Biden-Era FTC focused on privacy (Commercial Surveillance rule, 2022) &amp; algorithmic fairness (</a:t>
            </a:r>
            <a:r>
              <a:rPr lang="en-US" i="1" dirty="0"/>
              <a:t>Rite Aid</a:t>
            </a:r>
            <a:r>
              <a:rPr lang="en-US" dirty="0"/>
              <a:t>,</a:t>
            </a:r>
            <a:r>
              <a:rPr lang="en-US" i="1" dirty="0"/>
              <a:t> </a:t>
            </a:r>
            <a:r>
              <a:rPr lang="en-US" dirty="0"/>
              <a:t>2023)</a:t>
            </a:r>
          </a:p>
          <a:p>
            <a:pPr marL="933237" lvl="1" indent="-304598" defTabSz="933237">
              <a:buFont typeface="Arial"/>
              <a:buChar char="●"/>
              <a:defRPr/>
            </a:pPr>
            <a:r>
              <a:rPr lang="en-US" dirty="0"/>
              <a:t>Lead by Chair Lina Khan: progressive Chair famous for wanting to break up Amazon</a:t>
            </a:r>
          </a:p>
          <a:p>
            <a:endParaRPr lang="en-US" dirty="0"/>
          </a:p>
          <a:p>
            <a:r>
              <a:rPr lang="en-US" dirty="0"/>
              <a:t>Moving forward, the FTC appears focused on a light-touch approach to AI regulation, with a focus on competition and scrutinizing Big Tech </a:t>
            </a:r>
          </a:p>
          <a:p>
            <a:pPr lvl="1"/>
            <a:r>
              <a:rPr lang="en-US" dirty="0"/>
              <a:t>In his dissent from the 6(b) study, Chair Ferguson celebrated the economic and disruptive potential of AI technology</a:t>
            </a:r>
          </a:p>
          <a:p>
            <a:pPr lvl="1"/>
            <a:r>
              <a:rPr lang="en-US" dirty="0"/>
              <a:t>And I’ll conclude by quoting the conclusion of his dissent: the Commission “strike a careful and prudent balance” to AI regulation and avoid “strangling this nascent technology in its cradle” – there’s that quote again.</a:t>
            </a:r>
          </a:p>
          <a:p>
            <a:pPr lvl="1"/>
            <a:endParaRPr lang="en-US" dirty="0"/>
          </a:p>
          <a:p>
            <a:pPr lvl="1"/>
            <a:r>
              <a:rPr lang="en-US" dirty="0"/>
              <a:t>This is, in general, a pro-AI Commission now. The Commission is skeptical of Big Tech’s role but supports AI development overall.</a:t>
            </a:r>
          </a:p>
          <a:p>
            <a:pPr lvl="1"/>
            <a:r>
              <a:rPr lang="en-US" dirty="0"/>
              <a:t>I think that’s a positive development from some of the AI doomerism and ‘Pause AI’ influence we saw on the Biden administration</a:t>
            </a:r>
          </a:p>
          <a:p>
            <a:pPr lvl="2"/>
            <a:r>
              <a:rPr lang="en-US" dirty="0"/>
              <a:t>Although, to the FTC’s credit, it never got too carried away talking about existential risk or quoting the Terminator</a:t>
            </a:r>
          </a:p>
          <a:p>
            <a:pPr lvl="2"/>
            <a:r>
              <a:rPr lang="en-US" dirty="0"/>
              <a:t>Which is appropriate: Afterall, it’s the Federal TRADE Commission, NOT the Artificial Intelligence Commission</a:t>
            </a:r>
          </a:p>
          <a:p>
            <a:pPr lvl="3"/>
            <a:r>
              <a:rPr lang="en-US" dirty="0"/>
              <a:t>Does not regulate the technology itself, just as it applies its consumer protection and competition mission</a:t>
            </a:r>
          </a:p>
        </p:txBody>
      </p:sp>
    </p:spTree>
    <p:extLst>
      <p:ext uri="{BB962C8B-B14F-4D97-AF65-F5344CB8AC3E}">
        <p14:creationId xmlns:p14="http://schemas.microsoft.com/office/powerpoint/2010/main" val="35946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5" y="303605"/>
            <a:ext cx="9144003" cy="2268141"/>
          </a:xfrm>
          <a:prstGeom prst="rect">
            <a:avLst/>
          </a:prstGeom>
          <a:noFill/>
          <a:ln>
            <a:noFill/>
          </a:ln>
        </p:spPr>
      </p:pic>
      <p:pic>
        <p:nvPicPr>
          <p:cNvPr id="10" name="Google Shape;10;p2"/>
          <p:cNvPicPr preferRelativeResize="0"/>
          <p:nvPr/>
        </p:nvPicPr>
        <p:blipFill>
          <a:blip r:embed="rId3">
            <a:alphaModFix/>
          </a:blip>
          <a:stretch>
            <a:fillRect/>
          </a:stretch>
        </p:blipFill>
        <p:spPr>
          <a:xfrm>
            <a:off x="0" y="3368000"/>
            <a:ext cx="9144003" cy="1433225"/>
          </a:xfrm>
          <a:prstGeom prst="rect">
            <a:avLst/>
          </a:prstGeom>
          <a:noFill/>
          <a:ln>
            <a:noFill/>
          </a:ln>
        </p:spPr>
      </p:pic>
      <p:pic>
        <p:nvPicPr>
          <p:cNvPr id="11" name="Google Shape;11;p2"/>
          <p:cNvPicPr preferRelativeResize="0"/>
          <p:nvPr/>
        </p:nvPicPr>
        <p:blipFill>
          <a:blip r:embed="rId4">
            <a:alphaModFix/>
          </a:blip>
          <a:stretch>
            <a:fillRect/>
          </a:stretch>
        </p:blipFill>
        <p:spPr>
          <a:xfrm>
            <a:off x="25" y="2115446"/>
            <a:ext cx="9144003" cy="1656457"/>
          </a:xfrm>
          <a:prstGeom prst="rect">
            <a:avLst/>
          </a:prstGeom>
          <a:noFill/>
          <a:ln>
            <a:noFill/>
          </a:ln>
        </p:spPr>
      </p:pic>
      <p:pic>
        <p:nvPicPr>
          <p:cNvPr id="12" name="Google Shape;12;p2"/>
          <p:cNvPicPr preferRelativeResize="0"/>
          <p:nvPr/>
        </p:nvPicPr>
        <p:blipFill>
          <a:blip r:embed="rId5">
            <a:alphaModFix/>
          </a:blip>
          <a:stretch>
            <a:fillRect/>
          </a:stretch>
        </p:blipFill>
        <p:spPr>
          <a:xfrm>
            <a:off x="4991724" y="2904494"/>
            <a:ext cx="1775302" cy="424181"/>
          </a:xfrm>
          <a:prstGeom prst="rect">
            <a:avLst/>
          </a:prstGeom>
          <a:noFill/>
          <a:ln>
            <a:noFill/>
          </a:ln>
        </p:spPr>
      </p:pic>
      <p:pic>
        <p:nvPicPr>
          <p:cNvPr id="13" name="Google Shape;13;p2"/>
          <p:cNvPicPr preferRelativeResize="0"/>
          <p:nvPr/>
        </p:nvPicPr>
        <p:blipFill>
          <a:blip r:embed="rId6">
            <a:alphaModFix/>
          </a:blip>
          <a:stretch>
            <a:fillRect/>
          </a:stretch>
        </p:blipFill>
        <p:spPr>
          <a:xfrm>
            <a:off x="1054900" y="1565900"/>
            <a:ext cx="7034250" cy="807150"/>
          </a:xfrm>
          <a:prstGeom prst="rect">
            <a:avLst/>
          </a:prstGeom>
          <a:noFill/>
          <a:ln>
            <a:noFill/>
          </a:ln>
        </p:spPr>
      </p:pic>
      <p:pic>
        <p:nvPicPr>
          <p:cNvPr id="14" name="Google Shape;14;p2"/>
          <p:cNvPicPr preferRelativeResize="0"/>
          <p:nvPr/>
        </p:nvPicPr>
        <p:blipFill>
          <a:blip r:embed="rId7">
            <a:alphaModFix/>
          </a:blip>
          <a:stretch>
            <a:fillRect/>
          </a:stretch>
        </p:blipFill>
        <p:spPr>
          <a:xfrm>
            <a:off x="2377050" y="2677725"/>
            <a:ext cx="1836519" cy="727148"/>
          </a:xfrm>
          <a:prstGeom prst="rect">
            <a:avLst/>
          </a:prstGeom>
          <a:noFill/>
          <a:ln>
            <a:noFill/>
          </a:ln>
        </p:spPr>
      </p:pic>
      <p:cxnSp>
        <p:nvCxnSpPr>
          <p:cNvPr id="15" name="Google Shape;15;p2"/>
          <p:cNvCxnSpPr/>
          <p:nvPr/>
        </p:nvCxnSpPr>
        <p:spPr>
          <a:xfrm>
            <a:off x="271500" y="189875"/>
            <a:ext cx="8601000" cy="0"/>
          </a:xfrm>
          <a:prstGeom prst="straightConnector1">
            <a:avLst/>
          </a:prstGeom>
          <a:noFill/>
          <a:ln w="28575" cap="flat" cmpd="sng">
            <a:solidFill>
              <a:schemeClr val="lt1"/>
            </a:solidFill>
            <a:prstDash val="solid"/>
            <a:round/>
            <a:headEnd type="none" w="med" len="med"/>
            <a:tailEnd type="none" w="med" len="med"/>
          </a:ln>
        </p:spPr>
      </p:cxnSp>
      <p:cxnSp>
        <p:nvCxnSpPr>
          <p:cNvPr id="16" name="Google Shape;16;p2"/>
          <p:cNvCxnSpPr/>
          <p:nvPr/>
        </p:nvCxnSpPr>
        <p:spPr>
          <a:xfrm>
            <a:off x="271500" y="4953625"/>
            <a:ext cx="86010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ghtning Talk">
  <p:cSld name="TITLE_1_1">
    <p:bg>
      <p:bgPr>
        <a:solidFill>
          <a:schemeClr val="dk1"/>
        </a:solidFill>
        <a:effectLst/>
      </p:bgPr>
    </p:bg>
    <p:spTree>
      <p:nvGrpSpPr>
        <p:cNvPr id="1" name="Shape 32"/>
        <p:cNvGrpSpPr/>
        <p:nvPr/>
      </p:nvGrpSpPr>
      <p:grpSpPr>
        <a:xfrm>
          <a:off x="0" y="0"/>
          <a:ext cx="0" cy="0"/>
          <a:chOff x="0" y="0"/>
          <a:chExt cx="0" cy="0"/>
        </a:xfrm>
      </p:grpSpPr>
      <p:pic>
        <p:nvPicPr>
          <p:cNvPr id="33" name="Google Shape;33;p4"/>
          <p:cNvPicPr preferRelativeResize="0"/>
          <p:nvPr/>
        </p:nvPicPr>
        <p:blipFill>
          <a:blip r:embed="rId2">
            <a:alphaModFix/>
          </a:blip>
          <a:stretch>
            <a:fillRect/>
          </a:stretch>
        </p:blipFill>
        <p:spPr>
          <a:xfrm>
            <a:off x="0" y="122"/>
            <a:ext cx="9144003" cy="4558607"/>
          </a:xfrm>
          <a:prstGeom prst="rect">
            <a:avLst/>
          </a:prstGeom>
          <a:noFill/>
          <a:ln>
            <a:noFill/>
          </a:ln>
        </p:spPr>
      </p:pic>
      <p:sp>
        <p:nvSpPr>
          <p:cNvPr id="34" name="Google Shape;34;p4"/>
          <p:cNvSpPr/>
          <p:nvPr/>
        </p:nvSpPr>
        <p:spPr>
          <a:xfrm>
            <a:off x="0" y="1607350"/>
            <a:ext cx="9144000" cy="1979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5" name="Google Shape;35;p4"/>
          <p:cNvSpPr/>
          <p:nvPr/>
        </p:nvSpPr>
        <p:spPr>
          <a:xfrm>
            <a:off x="773075" y="1356350"/>
            <a:ext cx="2430900" cy="2430900"/>
          </a:xfrm>
          <a:prstGeom prst="ellipse">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6" name="Google Shape;36;p4"/>
          <p:cNvSpPr>
            <a:spLocks noGrp="1"/>
          </p:cNvSpPr>
          <p:nvPr>
            <p:ph type="pic" idx="2"/>
          </p:nvPr>
        </p:nvSpPr>
        <p:spPr>
          <a:xfrm>
            <a:off x="852225" y="1435500"/>
            <a:ext cx="2272500" cy="2272500"/>
          </a:xfrm>
          <a:prstGeom prst="ellipse">
            <a:avLst/>
          </a:prstGeom>
          <a:noFill/>
          <a:ln>
            <a:noFill/>
          </a:ln>
        </p:spPr>
      </p:sp>
      <p:sp>
        <p:nvSpPr>
          <p:cNvPr id="37" name="Google Shape;37;p4"/>
          <p:cNvSpPr txBox="1">
            <a:spLocks noGrp="1"/>
          </p:cNvSpPr>
          <p:nvPr>
            <p:ph type="title"/>
          </p:nvPr>
        </p:nvSpPr>
        <p:spPr>
          <a:xfrm>
            <a:off x="3382600" y="2014075"/>
            <a:ext cx="5529300" cy="530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4"/>
          <p:cNvSpPr txBox="1">
            <a:spLocks noGrp="1"/>
          </p:cNvSpPr>
          <p:nvPr>
            <p:ph type="subTitle" idx="1"/>
          </p:nvPr>
        </p:nvSpPr>
        <p:spPr>
          <a:xfrm>
            <a:off x="3401625" y="2522550"/>
            <a:ext cx="5529300" cy="530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4"/>
          <p:cNvPicPr preferRelativeResize="0"/>
          <p:nvPr/>
        </p:nvPicPr>
        <p:blipFill>
          <a:blip r:embed="rId3">
            <a:alphaModFix/>
          </a:blip>
          <a:stretch>
            <a:fillRect/>
          </a:stretch>
        </p:blipFill>
        <p:spPr>
          <a:xfrm>
            <a:off x="325650" y="4592750"/>
            <a:ext cx="2066051" cy="240600"/>
          </a:xfrm>
          <a:prstGeom prst="rect">
            <a:avLst/>
          </a:prstGeom>
          <a:noFill/>
          <a:ln>
            <a:noFill/>
          </a:ln>
        </p:spPr>
      </p:pic>
      <p:pic>
        <p:nvPicPr>
          <p:cNvPr id="40" name="Google Shape;40;p4"/>
          <p:cNvPicPr preferRelativeResize="0"/>
          <p:nvPr/>
        </p:nvPicPr>
        <p:blipFill>
          <a:blip r:embed="rId4">
            <a:alphaModFix/>
          </a:blip>
          <a:stretch>
            <a:fillRect/>
          </a:stretch>
        </p:blipFill>
        <p:spPr>
          <a:xfrm>
            <a:off x="8067727" y="4164210"/>
            <a:ext cx="844173" cy="778925"/>
          </a:xfrm>
          <a:prstGeom prst="rect">
            <a:avLst/>
          </a:prstGeom>
          <a:noFill/>
          <a:ln>
            <a:noFill/>
          </a:ln>
        </p:spPr>
      </p:pic>
      <p:cxnSp>
        <p:nvCxnSpPr>
          <p:cNvPr id="41" name="Google Shape;41;p4"/>
          <p:cNvCxnSpPr/>
          <p:nvPr/>
        </p:nvCxnSpPr>
        <p:spPr>
          <a:xfrm>
            <a:off x="271500" y="4943125"/>
            <a:ext cx="7651500" cy="0"/>
          </a:xfrm>
          <a:prstGeom prst="straightConnector1">
            <a:avLst/>
          </a:prstGeom>
          <a:noFill/>
          <a:ln w="19050" cap="flat" cmpd="sng">
            <a:solidFill>
              <a:schemeClr val="lt1"/>
            </a:solidFill>
            <a:prstDash val="solid"/>
            <a:round/>
            <a:headEnd type="none" w="med" len="med"/>
            <a:tailEnd type="none" w="med" len="med"/>
          </a:ln>
        </p:spPr>
      </p:cxnSp>
      <p:grpSp>
        <p:nvGrpSpPr>
          <p:cNvPr id="42" name="Google Shape;42;p4"/>
          <p:cNvGrpSpPr/>
          <p:nvPr/>
        </p:nvGrpSpPr>
        <p:grpSpPr>
          <a:xfrm>
            <a:off x="271500" y="828833"/>
            <a:ext cx="8601000" cy="319800"/>
            <a:chOff x="271500" y="432950"/>
            <a:chExt cx="8601000" cy="319800"/>
          </a:xfrm>
        </p:grpSpPr>
        <p:cxnSp>
          <p:nvCxnSpPr>
            <p:cNvPr id="43" name="Google Shape;43;p4"/>
            <p:cNvCxnSpPr/>
            <p:nvPr/>
          </p:nvCxnSpPr>
          <p:spPr>
            <a:xfrm>
              <a:off x="271500" y="752725"/>
              <a:ext cx="8601000" cy="0"/>
            </a:xfrm>
            <a:prstGeom prst="straightConnector1">
              <a:avLst/>
            </a:prstGeom>
            <a:noFill/>
            <a:ln w="19050" cap="flat" cmpd="sng">
              <a:solidFill>
                <a:schemeClr val="dk1"/>
              </a:solidFill>
              <a:prstDash val="solid"/>
              <a:round/>
              <a:headEnd type="none" w="med" len="med"/>
              <a:tailEnd type="none" w="med" len="med"/>
            </a:ln>
          </p:spPr>
        </p:cxnSp>
        <p:sp>
          <p:nvSpPr>
            <p:cNvPr id="44" name="Google Shape;44;p4"/>
            <p:cNvSpPr/>
            <p:nvPr/>
          </p:nvSpPr>
          <p:spPr>
            <a:xfrm>
              <a:off x="7565875" y="432950"/>
              <a:ext cx="1306500" cy="319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Helvetica Neue"/>
                  <a:ea typeface="Helvetica Neue"/>
                  <a:cs typeface="Helvetica Neue"/>
                  <a:sym typeface="Helvetica Neue"/>
                </a:rPr>
                <a:t>#SOTN2025</a:t>
              </a:r>
              <a:endParaRPr b="1">
                <a:solidFill>
                  <a:schemeClr val="dk1"/>
                </a:solidFill>
                <a:latin typeface="Helvetica Neue"/>
                <a:ea typeface="Helvetica Neue"/>
                <a:cs typeface="Helvetica Neue"/>
                <a:sym typeface="Helvetica Neue"/>
              </a:endParaRPr>
            </a:p>
          </p:txBody>
        </p:sp>
      </p:grpSp>
      <p:sp>
        <p:nvSpPr>
          <p:cNvPr id="45" name="Google Shape;45;p4"/>
          <p:cNvSpPr txBox="1">
            <a:spLocks noGrp="1"/>
          </p:cNvSpPr>
          <p:nvPr>
            <p:ph type="title" idx="3"/>
          </p:nvPr>
        </p:nvSpPr>
        <p:spPr>
          <a:xfrm>
            <a:off x="178631" y="562802"/>
            <a:ext cx="5529300" cy="530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3000"/>
              <a:buNone/>
              <a:defRPr sz="3000" b="1">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6" name="Google Shape;46;p4"/>
          <p:cNvSpPr/>
          <p:nvPr/>
        </p:nvSpPr>
        <p:spPr>
          <a:xfrm>
            <a:off x="271500" y="250858"/>
            <a:ext cx="1707900" cy="319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Helvetica Neue"/>
                <a:ea typeface="Helvetica Neue"/>
                <a:cs typeface="Helvetica Neue"/>
                <a:sym typeface="Helvetica Neue"/>
              </a:rPr>
              <a:t>Lightning Talk</a:t>
            </a:r>
            <a:endParaRPr b="1">
              <a:solidFill>
                <a:schemeClr val="accen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Helvetica Neue"/>
              <a:buChar char="●"/>
              <a:defRPr>
                <a:latin typeface="Helvetica Neue"/>
                <a:ea typeface="Helvetica Neue"/>
                <a:cs typeface="Helvetica Neue"/>
                <a:sym typeface="Helvetica Neue"/>
              </a:defRPr>
            </a:lvl1pPr>
            <a:lvl2pPr marL="914400" lvl="1" indent="-31750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pic>
        <p:nvPicPr>
          <p:cNvPr id="49" name="Google Shape;49;p5"/>
          <p:cNvPicPr preferRelativeResize="0"/>
          <p:nvPr/>
        </p:nvPicPr>
        <p:blipFill rotWithShape="1">
          <a:blip r:embed="rId2">
            <a:alphaModFix/>
          </a:blip>
          <a:srcRect t="17328"/>
          <a:stretch/>
        </p:blipFill>
        <p:spPr>
          <a:xfrm>
            <a:off x="25" y="-2"/>
            <a:ext cx="9144003" cy="1875150"/>
          </a:xfrm>
          <a:prstGeom prst="rect">
            <a:avLst/>
          </a:prstGeom>
          <a:noFill/>
          <a:ln>
            <a:noFill/>
          </a:ln>
        </p:spPr>
      </p:pic>
      <p:pic>
        <p:nvPicPr>
          <p:cNvPr id="50" name="Google Shape;50;p5"/>
          <p:cNvPicPr preferRelativeResize="0"/>
          <p:nvPr/>
        </p:nvPicPr>
        <p:blipFill rotWithShape="1">
          <a:blip r:embed="rId3">
            <a:alphaModFix/>
          </a:blip>
          <a:srcRect b="13479"/>
          <a:stretch/>
        </p:blipFill>
        <p:spPr>
          <a:xfrm>
            <a:off x="25" y="1418842"/>
            <a:ext cx="9144003" cy="1433225"/>
          </a:xfrm>
          <a:prstGeom prst="rect">
            <a:avLst/>
          </a:prstGeom>
          <a:noFill/>
          <a:ln>
            <a:noFill/>
          </a:ln>
        </p:spPr>
      </p:pic>
      <p:sp>
        <p:nvSpPr>
          <p:cNvPr id="51" name="Google Shape;5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Helvetica Neue"/>
              <a:buNone/>
              <a:defRPr>
                <a:latin typeface="Helvetica Neue"/>
                <a:ea typeface="Helvetica Neue"/>
                <a:cs typeface="Helvetica Neue"/>
                <a:sym typeface="Helvetica Neue"/>
              </a:defRPr>
            </a:lvl1pPr>
            <a:lvl2pPr lvl="1">
              <a:spcBef>
                <a:spcPts val="0"/>
              </a:spcBef>
              <a:spcAft>
                <a:spcPts val="0"/>
              </a:spcAft>
              <a:buSzPts val="2800"/>
              <a:buFont typeface="Helvetica Neue"/>
              <a:buNone/>
              <a:defRPr>
                <a:latin typeface="Helvetica Neue"/>
                <a:ea typeface="Helvetica Neue"/>
                <a:cs typeface="Helvetica Neue"/>
                <a:sym typeface="Helvetica Neue"/>
              </a:defRPr>
            </a:lvl2pPr>
            <a:lvl3pPr lvl="2">
              <a:spcBef>
                <a:spcPts val="0"/>
              </a:spcBef>
              <a:spcAft>
                <a:spcPts val="0"/>
              </a:spcAft>
              <a:buSzPts val="2800"/>
              <a:buFont typeface="Helvetica Neue"/>
              <a:buNone/>
              <a:defRPr>
                <a:latin typeface="Helvetica Neue"/>
                <a:ea typeface="Helvetica Neue"/>
                <a:cs typeface="Helvetica Neue"/>
                <a:sym typeface="Helvetica Neue"/>
              </a:defRPr>
            </a:lvl3pPr>
            <a:lvl4pPr lvl="3">
              <a:spcBef>
                <a:spcPts val="0"/>
              </a:spcBef>
              <a:spcAft>
                <a:spcPts val="0"/>
              </a:spcAft>
              <a:buSzPts val="2800"/>
              <a:buFont typeface="Helvetica Neue"/>
              <a:buNone/>
              <a:defRPr>
                <a:latin typeface="Helvetica Neue"/>
                <a:ea typeface="Helvetica Neue"/>
                <a:cs typeface="Helvetica Neue"/>
                <a:sym typeface="Helvetica Neue"/>
              </a:defRPr>
            </a:lvl4pPr>
            <a:lvl5pPr lvl="4">
              <a:spcBef>
                <a:spcPts val="0"/>
              </a:spcBef>
              <a:spcAft>
                <a:spcPts val="0"/>
              </a:spcAft>
              <a:buSzPts val="2800"/>
              <a:buFont typeface="Helvetica Neue"/>
              <a:buNone/>
              <a:defRPr>
                <a:latin typeface="Helvetica Neue"/>
                <a:ea typeface="Helvetica Neue"/>
                <a:cs typeface="Helvetica Neue"/>
                <a:sym typeface="Helvetica Neue"/>
              </a:defRPr>
            </a:lvl5pPr>
            <a:lvl6pPr lvl="5">
              <a:spcBef>
                <a:spcPts val="0"/>
              </a:spcBef>
              <a:spcAft>
                <a:spcPts val="0"/>
              </a:spcAft>
              <a:buSzPts val="2800"/>
              <a:buFont typeface="Helvetica Neue"/>
              <a:buNone/>
              <a:defRPr>
                <a:latin typeface="Helvetica Neue"/>
                <a:ea typeface="Helvetica Neue"/>
                <a:cs typeface="Helvetica Neue"/>
                <a:sym typeface="Helvetica Neue"/>
              </a:defRPr>
            </a:lvl6pPr>
            <a:lvl7pPr lvl="6">
              <a:spcBef>
                <a:spcPts val="0"/>
              </a:spcBef>
              <a:spcAft>
                <a:spcPts val="0"/>
              </a:spcAft>
              <a:buSzPts val="2800"/>
              <a:buFont typeface="Helvetica Neue"/>
              <a:buNone/>
              <a:defRPr>
                <a:latin typeface="Helvetica Neue"/>
                <a:ea typeface="Helvetica Neue"/>
                <a:cs typeface="Helvetica Neue"/>
                <a:sym typeface="Helvetica Neue"/>
              </a:defRPr>
            </a:lvl7pPr>
            <a:lvl8pPr lvl="7">
              <a:spcBef>
                <a:spcPts val="0"/>
              </a:spcBef>
              <a:spcAft>
                <a:spcPts val="0"/>
              </a:spcAft>
              <a:buSzPts val="2800"/>
              <a:buFont typeface="Helvetica Neue"/>
              <a:buNone/>
              <a:defRPr>
                <a:latin typeface="Helvetica Neue"/>
                <a:ea typeface="Helvetica Neue"/>
                <a:cs typeface="Helvetica Neue"/>
                <a:sym typeface="Helvetica Neue"/>
              </a:defRPr>
            </a:lvl8pPr>
            <a:lvl9pPr lvl="8">
              <a:spcBef>
                <a:spcPts val="0"/>
              </a:spcBef>
              <a:spcAft>
                <a:spcPts val="0"/>
              </a:spcAft>
              <a:buSzPts val="2800"/>
              <a:buFont typeface="Helvetica Neue"/>
              <a:buNone/>
              <a:defRPr>
                <a:latin typeface="Helvetica Neue"/>
                <a:ea typeface="Helvetica Neue"/>
                <a:cs typeface="Helvetica Neue"/>
                <a:sym typeface="Helvetica Neue"/>
              </a:defRPr>
            </a:lvl9pPr>
          </a:lstStyle>
          <a:p>
            <a:endParaRPr/>
          </a:p>
        </p:txBody>
      </p:sp>
      <p:pic>
        <p:nvPicPr>
          <p:cNvPr id="52" name="Google Shape;52;p5"/>
          <p:cNvPicPr preferRelativeResize="0"/>
          <p:nvPr/>
        </p:nvPicPr>
        <p:blipFill rotWithShape="1">
          <a:blip r:embed="rId4">
            <a:alphaModFix/>
          </a:blip>
          <a:srcRect b="33554"/>
          <a:stretch/>
        </p:blipFill>
        <p:spPr>
          <a:xfrm>
            <a:off x="0" y="4191177"/>
            <a:ext cx="9144003" cy="952325"/>
          </a:xfrm>
          <a:prstGeom prst="rect">
            <a:avLst/>
          </a:prstGeom>
          <a:noFill/>
          <a:ln>
            <a:noFill/>
          </a:ln>
        </p:spPr>
      </p:pic>
      <p:cxnSp>
        <p:nvCxnSpPr>
          <p:cNvPr id="53" name="Google Shape;53;p5"/>
          <p:cNvCxnSpPr/>
          <p:nvPr/>
        </p:nvCxnSpPr>
        <p:spPr>
          <a:xfrm>
            <a:off x="271500" y="189875"/>
            <a:ext cx="8601000" cy="0"/>
          </a:xfrm>
          <a:prstGeom prst="straightConnector1">
            <a:avLst/>
          </a:prstGeom>
          <a:noFill/>
          <a:ln w="28575" cap="flat" cmpd="sng">
            <a:solidFill>
              <a:schemeClr val="lt1"/>
            </a:solidFill>
            <a:prstDash val="solid"/>
            <a:round/>
            <a:headEnd type="none" w="med" len="med"/>
            <a:tailEnd type="none" w="med" len="med"/>
          </a:ln>
        </p:spPr>
      </p:cxnSp>
      <p:cxnSp>
        <p:nvCxnSpPr>
          <p:cNvPr id="54" name="Google Shape;54;p5"/>
          <p:cNvCxnSpPr/>
          <p:nvPr/>
        </p:nvCxnSpPr>
        <p:spPr>
          <a:xfrm>
            <a:off x="271500" y="4953625"/>
            <a:ext cx="86010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1pPr>
            <a:lvl2pPr lvl="1">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2pPr>
            <a:lvl3pPr lvl="2">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3pPr>
            <a:lvl4pPr lvl="3">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4pPr>
            <a:lvl5pPr lvl="4">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5pPr>
            <a:lvl6pPr lvl="5">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6pPr>
            <a:lvl7pPr lvl="6">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7pPr>
            <a:lvl8pPr lvl="7">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8pPr>
            <a:lvl9pPr lvl="8">
              <a:spcBef>
                <a:spcPts val="0"/>
              </a:spcBef>
              <a:spcAft>
                <a:spcPts val="0"/>
              </a:spcAft>
              <a:buClr>
                <a:schemeClr val="lt1"/>
              </a:buClr>
              <a:buSzPts val="2800"/>
              <a:buFont typeface="Helvetica Neue"/>
              <a:buNone/>
              <a:defRPr sz="2800">
                <a:solidFill>
                  <a:schemeClr val="lt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1"/>
              </a:buClr>
              <a:buSzPts val="1800"/>
              <a:buFont typeface="Helvetica Neue"/>
              <a:buChar char="●"/>
              <a:defRPr sz="1800">
                <a:solidFill>
                  <a:schemeClr val="lt1"/>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Placeholder 2" descr="A person in a suit smiling&#10;&#10;Description automatically generated">
            <a:extLst>
              <a:ext uri="{FF2B5EF4-FFF2-40B4-BE49-F238E27FC236}">
                <a16:creationId xmlns:a16="http://schemas.microsoft.com/office/drawing/2014/main" id="{2131CEBE-CBD5-A812-C443-BF4FF1BCC1EC}"/>
              </a:ext>
            </a:extLst>
          </p:cNvPr>
          <p:cNvPicPr>
            <a:picLocks noGrp="1" noChangeAspect="1"/>
          </p:cNvPicPr>
          <p:nvPr>
            <p:ph type="pic" idx="2"/>
          </p:nvPr>
        </p:nvPicPr>
        <p:blipFill>
          <a:blip r:embed="rId3"/>
          <a:srcRect l="35" r="35"/>
          <a:stretch>
            <a:fillRect/>
          </a:stretch>
        </p:blipFill>
        <p:spPr>
          <a:xfrm>
            <a:off x="852488" y="1435100"/>
            <a:ext cx="2271712" cy="2273300"/>
          </a:xfrm>
          <a:prstGeom prst="ellipse">
            <a:avLst/>
          </a:prstGeom>
        </p:spPr>
      </p:pic>
      <p:sp>
        <p:nvSpPr>
          <p:cNvPr id="70" name="Google Shape;70;p8"/>
          <p:cNvSpPr txBox="1">
            <a:spLocks noGrp="1"/>
          </p:cNvSpPr>
          <p:nvPr>
            <p:ph type="title"/>
          </p:nvPr>
        </p:nvSpPr>
        <p:spPr>
          <a:xfrm>
            <a:off x="3382600" y="2014075"/>
            <a:ext cx="5529300" cy="530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Andy Jung</a:t>
            </a:r>
            <a:endParaRPr/>
          </a:p>
        </p:txBody>
      </p:sp>
      <p:sp>
        <p:nvSpPr>
          <p:cNvPr id="71" name="Google Shape;71;p8"/>
          <p:cNvSpPr txBox="1">
            <a:spLocks noGrp="1"/>
          </p:cNvSpPr>
          <p:nvPr>
            <p:ph type="subTitle" idx="1"/>
          </p:nvPr>
        </p:nvSpPr>
        <p:spPr>
          <a:xfrm>
            <a:off x="3401625" y="2522550"/>
            <a:ext cx="5529300" cy="942798"/>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US" dirty="0"/>
              <a:t>Associate Counsel at TechFreedom</a:t>
            </a:r>
          </a:p>
          <a:p>
            <a:pPr marL="0" lvl="0" indent="0" algn="l" rtl="0">
              <a:spcBef>
                <a:spcPts val="0"/>
              </a:spcBef>
              <a:spcAft>
                <a:spcPts val="1200"/>
              </a:spcAft>
              <a:buNone/>
            </a:pPr>
            <a:r>
              <a:rPr lang="en-US" dirty="0"/>
              <a:t>@AndyJungTech</a:t>
            </a:r>
          </a:p>
        </p:txBody>
      </p:sp>
      <p:sp>
        <p:nvSpPr>
          <p:cNvPr id="72" name="Google Shape;72;p8"/>
          <p:cNvSpPr txBox="1">
            <a:spLocks noGrp="1"/>
          </p:cNvSpPr>
          <p:nvPr>
            <p:ph type="title" idx="3"/>
          </p:nvPr>
        </p:nvSpPr>
        <p:spPr>
          <a:xfrm>
            <a:off x="178631" y="562802"/>
            <a:ext cx="7407502" cy="5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dirty="0"/>
              <a:t>FTC Authority Over AI: Looking Back at 2024</a:t>
            </a:r>
            <a:endParaRPr sz="2600" dirty="0"/>
          </a:p>
        </p:txBody>
      </p:sp>
      <p:pic>
        <p:nvPicPr>
          <p:cNvPr id="4" name="Picture 3" descr="A black and grey logo&#10;&#10;AI-generated content may be incorrect.">
            <a:extLst>
              <a:ext uri="{FF2B5EF4-FFF2-40B4-BE49-F238E27FC236}">
                <a16:creationId xmlns:a16="http://schemas.microsoft.com/office/drawing/2014/main" id="{81587265-03F1-29B2-E138-CB9DC1FEE7A7}"/>
              </a:ext>
            </a:extLst>
          </p:cNvPr>
          <p:cNvPicPr>
            <a:picLocks noChangeAspect="1"/>
          </p:cNvPicPr>
          <p:nvPr/>
        </p:nvPicPr>
        <p:blipFill>
          <a:blip r:embed="rId4"/>
          <a:stretch>
            <a:fillRect/>
          </a:stretch>
        </p:blipFill>
        <p:spPr>
          <a:xfrm>
            <a:off x="6473688" y="2197458"/>
            <a:ext cx="2224889" cy="3742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95C988FE-FCCA-6278-FBAA-B6902DAD00DC}"/>
            </a:ext>
          </a:extLst>
        </p:cNvPr>
        <p:cNvGrpSpPr/>
        <p:nvPr/>
      </p:nvGrpSpPr>
      <p:grpSpPr>
        <a:xfrm>
          <a:off x="0" y="0"/>
          <a:ext cx="0" cy="0"/>
          <a:chOff x="0" y="0"/>
          <a:chExt cx="0" cy="0"/>
        </a:xfrm>
      </p:grpSpPr>
      <p:sp>
        <p:nvSpPr>
          <p:cNvPr id="77" name="Google Shape;77;p9">
            <a:extLst>
              <a:ext uri="{FF2B5EF4-FFF2-40B4-BE49-F238E27FC236}">
                <a16:creationId xmlns:a16="http://schemas.microsoft.com/office/drawing/2014/main" id="{8BF85512-0C04-F12F-26FA-75D5330F529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Federal Trade Commission Authority</a:t>
            </a:r>
            <a:endParaRPr/>
          </a:p>
        </p:txBody>
      </p:sp>
      <p:sp>
        <p:nvSpPr>
          <p:cNvPr id="78" name="Google Shape;78;p9">
            <a:extLst>
              <a:ext uri="{FF2B5EF4-FFF2-40B4-BE49-F238E27FC236}">
                <a16:creationId xmlns:a16="http://schemas.microsoft.com/office/drawing/2014/main" id="{3FED3EB8-DEF4-D8EA-51AA-F20EC81C8448}"/>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a:t>
            </a:r>
            <a:r>
              <a:rPr lang="en-US" b="1" dirty="0"/>
              <a:t>Unfair methods of competition</a:t>
            </a:r>
            <a:r>
              <a:rPr lang="en-US" dirty="0"/>
              <a:t> in or affecting commerce, and </a:t>
            </a:r>
            <a:r>
              <a:rPr lang="en-US" b="1" dirty="0"/>
              <a:t>unfair or deceptive acts or practices</a:t>
            </a:r>
            <a:r>
              <a:rPr lang="en-US" dirty="0"/>
              <a:t> in or affecting commerce, are hereby declared unlawful.”</a:t>
            </a:r>
          </a:p>
          <a:p>
            <a:pPr marL="742950" lvl="1" indent="-285750">
              <a:spcAft>
                <a:spcPts val="1200"/>
              </a:spcAft>
            </a:pPr>
            <a:r>
              <a:rPr lang="en-US" dirty="0"/>
              <a:t>FTC Act Sec. 5(a)(1), 15 U.S.C. § 45(a)(1)</a:t>
            </a:r>
          </a:p>
        </p:txBody>
      </p:sp>
    </p:spTree>
    <p:extLst>
      <p:ext uri="{BB962C8B-B14F-4D97-AF65-F5344CB8AC3E}">
        <p14:creationId xmlns:p14="http://schemas.microsoft.com/office/powerpoint/2010/main" val="18422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D39FE235-BBC0-27DC-4F9D-032FCC7AAC5C}"/>
            </a:ext>
          </a:extLst>
        </p:cNvPr>
        <p:cNvGrpSpPr/>
        <p:nvPr/>
      </p:nvGrpSpPr>
      <p:grpSpPr>
        <a:xfrm>
          <a:off x="0" y="0"/>
          <a:ext cx="0" cy="0"/>
          <a:chOff x="0" y="0"/>
          <a:chExt cx="0" cy="0"/>
        </a:xfrm>
      </p:grpSpPr>
      <p:sp>
        <p:nvSpPr>
          <p:cNvPr id="77" name="Google Shape;77;p9">
            <a:extLst>
              <a:ext uri="{FF2B5EF4-FFF2-40B4-BE49-F238E27FC236}">
                <a16:creationId xmlns:a16="http://schemas.microsoft.com/office/drawing/2014/main" id="{7D167CC7-ED23-1F82-6775-010BC9536BB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FTC Authority over AI</a:t>
            </a:r>
            <a:endParaRPr/>
          </a:p>
        </p:txBody>
      </p:sp>
      <p:sp>
        <p:nvSpPr>
          <p:cNvPr id="78" name="Google Shape;78;p9">
            <a:extLst>
              <a:ext uri="{FF2B5EF4-FFF2-40B4-BE49-F238E27FC236}">
                <a16:creationId xmlns:a16="http://schemas.microsoft.com/office/drawing/2014/main" id="{0D729333-DC87-EFC7-1627-1E80B03363BE}"/>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b="1" dirty="0"/>
              <a:t>“There is no AI exemption from the laws on the books.”</a:t>
            </a:r>
          </a:p>
          <a:p>
            <a:pPr marL="0" indent="0">
              <a:spcAft>
                <a:spcPts val="1200"/>
              </a:spcAft>
              <a:buNone/>
            </a:pPr>
            <a:endParaRPr lang="en-US" dirty="0"/>
          </a:p>
          <a:p>
            <a:pPr marL="285750" indent="-285750">
              <a:spcAft>
                <a:spcPts val="1200"/>
              </a:spcAft>
            </a:pPr>
            <a:r>
              <a:rPr lang="en-US" dirty="0"/>
              <a:t>Investigative Authority; Enforcement Authority; Rulemaking Authority</a:t>
            </a:r>
          </a:p>
        </p:txBody>
      </p:sp>
    </p:spTree>
    <p:extLst>
      <p:ext uri="{BB962C8B-B14F-4D97-AF65-F5344CB8AC3E}">
        <p14:creationId xmlns:p14="http://schemas.microsoft.com/office/powerpoint/2010/main" val="25021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677D2D3D-1F1D-0AD1-2A2A-BAA735BFCC19}"/>
            </a:ext>
          </a:extLst>
        </p:cNvPr>
        <p:cNvGrpSpPr/>
        <p:nvPr/>
      </p:nvGrpSpPr>
      <p:grpSpPr>
        <a:xfrm>
          <a:off x="0" y="0"/>
          <a:ext cx="0" cy="0"/>
          <a:chOff x="0" y="0"/>
          <a:chExt cx="0" cy="0"/>
        </a:xfrm>
      </p:grpSpPr>
      <p:sp>
        <p:nvSpPr>
          <p:cNvPr id="77" name="Google Shape;77;p9">
            <a:extLst>
              <a:ext uri="{FF2B5EF4-FFF2-40B4-BE49-F238E27FC236}">
                <a16:creationId xmlns:a16="http://schemas.microsoft.com/office/drawing/2014/main" id="{0F2F8558-EC57-1EC3-C46C-784AD1369B22}"/>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Staff Report on AI Partnerships &amp; Investments</a:t>
            </a:r>
            <a:endParaRPr/>
          </a:p>
        </p:txBody>
      </p:sp>
      <p:sp>
        <p:nvSpPr>
          <p:cNvPr id="78" name="Google Shape;78;p9">
            <a:extLst>
              <a:ext uri="{FF2B5EF4-FFF2-40B4-BE49-F238E27FC236}">
                <a16:creationId xmlns:a16="http://schemas.microsoft.com/office/drawing/2014/main" id="{CCBC7F77-8EB9-7F29-CA71-ABCB1E4D5A50}"/>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FTC Investigative authority applied to AI</a:t>
            </a:r>
          </a:p>
          <a:p>
            <a:pPr marL="285750" indent="-285750">
              <a:spcAft>
                <a:spcPts val="1200"/>
              </a:spcAft>
            </a:pPr>
            <a:endParaRPr lang="en-US" dirty="0"/>
          </a:p>
          <a:p>
            <a:pPr marL="285750" indent="-285750">
              <a:spcAft>
                <a:spcPts val="1200"/>
              </a:spcAft>
            </a:pPr>
            <a:r>
              <a:rPr lang="en-US" dirty="0"/>
              <a:t>Presents findings from 6(b) study on three generative AI partnerships</a:t>
            </a:r>
          </a:p>
          <a:p>
            <a:pPr marL="742950" lvl="1" indent="-285750">
              <a:spcAft>
                <a:spcPts val="1200"/>
              </a:spcAft>
            </a:pPr>
            <a:r>
              <a:rPr lang="en-US" dirty="0"/>
              <a:t>Microsoft-OpenAI</a:t>
            </a:r>
          </a:p>
          <a:p>
            <a:pPr marL="742950" lvl="1" indent="-285750">
              <a:spcAft>
                <a:spcPts val="1200"/>
              </a:spcAft>
            </a:pPr>
            <a:r>
              <a:rPr lang="en-US" dirty="0"/>
              <a:t>Amazon-Anthropic</a:t>
            </a:r>
          </a:p>
          <a:p>
            <a:pPr marL="742950" lvl="1" indent="-285750">
              <a:spcAft>
                <a:spcPts val="1200"/>
              </a:spcAft>
            </a:pPr>
            <a:r>
              <a:rPr lang="en-US" dirty="0"/>
              <a:t>Google-Anthropic</a:t>
            </a:r>
          </a:p>
        </p:txBody>
      </p:sp>
    </p:spTree>
    <p:extLst>
      <p:ext uri="{BB962C8B-B14F-4D97-AF65-F5344CB8AC3E}">
        <p14:creationId xmlns:p14="http://schemas.microsoft.com/office/powerpoint/2010/main" val="420988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Operation AI Comply</a:t>
            </a:r>
            <a:endParaRPr dirty="0"/>
          </a:p>
        </p:txBody>
      </p:sp>
      <p:sp>
        <p:nvSpPr>
          <p:cNvPr id="78" name="Google Shape;78;p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285750" indent="-285750">
              <a:spcAft>
                <a:spcPts val="1200"/>
              </a:spcAft>
            </a:pPr>
            <a:r>
              <a:rPr lang="en-US" dirty="0"/>
              <a:t>FTC enforcement authority applied to AI</a:t>
            </a:r>
          </a:p>
          <a:p>
            <a:pPr marL="285750" indent="-285750">
              <a:spcAft>
                <a:spcPts val="1200"/>
              </a:spcAft>
            </a:pPr>
            <a:endParaRPr lang="en-US" dirty="0"/>
          </a:p>
          <a:p>
            <a:pPr marL="285750" indent="-285750">
              <a:spcAft>
                <a:spcPts val="1200"/>
              </a:spcAft>
            </a:pPr>
            <a:r>
              <a:rPr lang="en-US" dirty="0"/>
              <a:t>Crackdown on Deceptive AI Claims and Schemes</a:t>
            </a:r>
          </a:p>
          <a:p>
            <a:pPr marL="742950" lvl="1" indent="-285750">
              <a:spcAft>
                <a:spcPts val="1200"/>
              </a:spcAft>
            </a:pPr>
            <a:r>
              <a:rPr lang="en-US" dirty="0"/>
              <a:t>Deceptive AI = “Using AI tools to trick, mislead, or defraud people” - (Former) Chair Khan</a:t>
            </a:r>
          </a:p>
          <a:p>
            <a:pPr marL="742950" lvl="1" indent="-285750">
              <a:spcAft>
                <a:spcPts val="1200"/>
              </a:spcAft>
            </a:pPr>
            <a:endParaRPr lang="en-US" dirty="0"/>
          </a:p>
          <a:p>
            <a:pPr marL="285750" indent="-285750">
              <a:spcAft>
                <a:spcPts val="1200"/>
              </a:spcAft>
            </a:pPr>
            <a:r>
              <a:rPr lang="en-US" dirty="0"/>
              <a:t>Five enforcement actions</a:t>
            </a:r>
          </a:p>
          <a:p>
            <a:pPr marL="742950" lvl="1" indent="-285750">
              <a:spcAft>
                <a:spcPts val="1200"/>
              </a:spcAft>
            </a:pPr>
            <a:r>
              <a:rPr lang="en-US" dirty="0" err="1"/>
              <a:t>DoNotPay</a:t>
            </a:r>
            <a:r>
              <a:rPr lang="en-US" dirty="0"/>
              <a:t> = deceptive claims about “AI Lawyer” service</a:t>
            </a:r>
          </a:p>
          <a:p>
            <a:pPr marL="742950" lvl="1" indent="-285750">
              <a:spcAft>
                <a:spcPts val="1200"/>
              </a:spcAft>
            </a:pPr>
            <a:r>
              <a:rPr lang="en-US" dirty="0" err="1"/>
              <a:t>Rytr</a:t>
            </a:r>
            <a:r>
              <a:rPr lang="en-US" dirty="0"/>
              <a:t> = selling/advertising AI “writing assistant” to generate fake consumer reviews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94AC4-8BF6-6ED3-F6CD-E7153A72C855}"/>
              </a:ext>
            </a:extLst>
          </p:cNvPr>
          <p:cNvSpPr>
            <a:spLocks noGrp="1"/>
          </p:cNvSpPr>
          <p:nvPr>
            <p:ph type="body" idx="1"/>
          </p:nvPr>
        </p:nvSpPr>
        <p:spPr/>
        <p:txBody>
          <a:bodyPr/>
          <a:lstStyle/>
          <a:p>
            <a:r>
              <a:rPr lang="en-US" dirty="0"/>
              <a:t>FTC rulemaking authority applied to AI</a:t>
            </a:r>
          </a:p>
          <a:p>
            <a:endParaRPr lang="en-US" dirty="0"/>
          </a:p>
          <a:p>
            <a:r>
              <a:rPr lang="en-US" dirty="0"/>
              <a:t>16 CFR 461: Impersonation Rule</a:t>
            </a:r>
          </a:p>
          <a:p>
            <a:pPr lvl="1"/>
            <a:endParaRPr lang="en-US" dirty="0"/>
          </a:p>
          <a:p>
            <a:r>
              <a:rPr lang="en-US" dirty="0"/>
              <a:t>16 CFR: Trade Regulation Rule on Commercial Surveillance and Data Security</a:t>
            </a:r>
          </a:p>
        </p:txBody>
      </p:sp>
      <p:sp>
        <p:nvSpPr>
          <p:cNvPr id="3" name="Title 2">
            <a:extLst>
              <a:ext uri="{FF2B5EF4-FFF2-40B4-BE49-F238E27FC236}">
                <a16:creationId xmlns:a16="http://schemas.microsoft.com/office/drawing/2014/main" id="{AEFC77C4-DC7D-0CCA-6390-587442050B81}"/>
              </a:ext>
            </a:extLst>
          </p:cNvPr>
          <p:cNvSpPr>
            <a:spLocks noGrp="1"/>
          </p:cNvSpPr>
          <p:nvPr>
            <p:ph type="title"/>
          </p:nvPr>
        </p:nvSpPr>
        <p:spPr/>
        <p:txBody>
          <a:bodyPr>
            <a:normAutofit fontScale="90000"/>
          </a:bodyPr>
          <a:lstStyle/>
          <a:p>
            <a:r>
              <a:rPr lang="en-US"/>
              <a:t>AI-Related Rulemakings</a:t>
            </a:r>
          </a:p>
        </p:txBody>
      </p:sp>
    </p:spTree>
    <p:extLst>
      <p:ext uri="{BB962C8B-B14F-4D97-AF65-F5344CB8AC3E}">
        <p14:creationId xmlns:p14="http://schemas.microsoft.com/office/powerpoint/2010/main" val="186947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D9C5-496E-159C-E78A-14D0919A9E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AF3507-6D13-0665-E984-60D7CEE5EEB9}"/>
              </a:ext>
            </a:extLst>
          </p:cNvPr>
          <p:cNvSpPr>
            <a:spLocks noGrp="1"/>
          </p:cNvSpPr>
          <p:nvPr>
            <p:ph type="body" idx="1"/>
          </p:nvPr>
        </p:nvSpPr>
        <p:spPr/>
        <p:txBody>
          <a:bodyPr/>
          <a:lstStyle/>
          <a:p>
            <a:r>
              <a:rPr lang="en-US" dirty="0"/>
              <a:t>Biden-Era FTC (2020-2024)</a:t>
            </a:r>
          </a:p>
          <a:p>
            <a:pPr lvl="1"/>
            <a:r>
              <a:rPr lang="en-US" dirty="0"/>
              <a:t>Chair Khan</a:t>
            </a:r>
          </a:p>
          <a:p>
            <a:pPr lvl="1"/>
            <a:r>
              <a:rPr lang="en-US" dirty="0"/>
              <a:t>Democrat majority</a:t>
            </a:r>
          </a:p>
          <a:p>
            <a:pPr lvl="1"/>
            <a:r>
              <a:rPr lang="en-US" dirty="0"/>
              <a:t>Privacy &amp; algorithmic fairness</a:t>
            </a:r>
          </a:p>
          <a:p>
            <a:pPr lvl="1"/>
            <a:r>
              <a:rPr lang="en-US" dirty="0"/>
              <a:t>Anti Big-Tech</a:t>
            </a:r>
          </a:p>
          <a:p>
            <a:endParaRPr lang="en-US" dirty="0"/>
          </a:p>
          <a:p>
            <a:r>
              <a:rPr lang="en-US" dirty="0"/>
              <a:t>2025</a:t>
            </a:r>
          </a:p>
          <a:p>
            <a:pPr lvl="1"/>
            <a:r>
              <a:rPr lang="en-US" dirty="0"/>
              <a:t>Chair Ferguson</a:t>
            </a:r>
          </a:p>
          <a:p>
            <a:pPr lvl="1"/>
            <a:r>
              <a:rPr lang="en-US" dirty="0"/>
              <a:t>Republican majority</a:t>
            </a:r>
          </a:p>
          <a:p>
            <a:pPr lvl="1"/>
            <a:r>
              <a:rPr lang="en-US" dirty="0"/>
              <a:t>“Balance,” do not “strangle this nascent technology in its cradle”</a:t>
            </a:r>
          </a:p>
          <a:p>
            <a:pPr lvl="1"/>
            <a:r>
              <a:rPr lang="en-US" dirty="0"/>
              <a:t>Still anti Big-Tech</a:t>
            </a:r>
          </a:p>
          <a:p>
            <a:pPr marL="596900" lvl="1" indent="0">
              <a:buNone/>
            </a:pPr>
            <a:endParaRPr lang="en-US" dirty="0"/>
          </a:p>
        </p:txBody>
      </p:sp>
      <p:sp>
        <p:nvSpPr>
          <p:cNvPr id="3" name="Title 2">
            <a:extLst>
              <a:ext uri="{FF2B5EF4-FFF2-40B4-BE49-F238E27FC236}">
                <a16:creationId xmlns:a16="http://schemas.microsoft.com/office/drawing/2014/main" id="{2D518FB1-8BDE-6C13-BF0C-EDE1F3F3188C}"/>
              </a:ext>
            </a:extLst>
          </p:cNvPr>
          <p:cNvSpPr>
            <a:spLocks noGrp="1"/>
          </p:cNvSpPr>
          <p:nvPr>
            <p:ph type="title"/>
          </p:nvPr>
        </p:nvSpPr>
        <p:spPr/>
        <p:txBody>
          <a:bodyPr>
            <a:normAutofit fontScale="90000"/>
          </a:bodyPr>
          <a:lstStyle/>
          <a:p>
            <a:r>
              <a:rPr lang="en-US"/>
              <a:t>Looking Forward</a:t>
            </a:r>
          </a:p>
        </p:txBody>
      </p:sp>
    </p:spTree>
    <p:extLst>
      <p:ext uri="{BB962C8B-B14F-4D97-AF65-F5344CB8AC3E}">
        <p14:creationId xmlns:p14="http://schemas.microsoft.com/office/powerpoint/2010/main" val="3151653307"/>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4949C8"/>
      </a:lt1>
      <a:dk2>
        <a:srgbClr val="000000"/>
      </a:dk2>
      <a:lt2>
        <a:srgbClr val="F0F0F0"/>
      </a:lt2>
      <a:accent1>
        <a:srgbClr val="FE7678"/>
      </a:accent1>
      <a:accent2>
        <a:srgbClr val="4949C8"/>
      </a:accent2>
      <a:accent3>
        <a:srgbClr val="777777"/>
      </a:accent3>
      <a:accent4>
        <a:srgbClr val="777777"/>
      </a:accent4>
      <a:accent5>
        <a:srgbClr val="777777"/>
      </a:accent5>
      <a:accent6>
        <a:srgbClr val="777777"/>
      </a:accent6>
      <a:hlink>
        <a:srgbClr val="4949C8"/>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D876A5AB80984DBBF3F88FE8BF2EAD" ma:contentTypeVersion="8" ma:contentTypeDescription="Create a new document." ma:contentTypeScope="" ma:versionID="2b7095ca0e7d6da754edcef714f78cba">
  <xsd:schema xmlns:xsd="http://www.w3.org/2001/XMLSchema" xmlns:xs="http://www.w3.org/2001/XMLSchema" xmlns:p="http://schemas.microsoft.com/office/2006/metadata/properties" xmlns:ns3="922ccdc6-0ae0-44fa-a4ba-aa77f3f53f45" targetNamespace="http://schemas.microsoft.com/office/2006/metadata/properties" ma:root="true" ma:fieldsID="13303cc13200728aceec539062c886b7" ns3:_="">
    <xsd:import namespace="922ccdc6-0ae0-44fa-a4ba-aa77f3f53f4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ccdc6-0ae0-44fa-a4ba-aa77f3f53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22ccdc6-0ae0-44fa-a4ba-aa77f3f53f45" xsi:nil="true"/>
  </documentManagement>
</p:properties>
</file>

<file path=customXml/itemProps1.xml><?xml version="1.0" encoding="utf-8"?>
<ds:datastoreItem xmlns:ds="http://schemas.openxmlformats.org/officeDocument/2006/customXml" ds:itemID="{C337488A-2E49-44B7-A35E-F89125E3DE49}">
  <ds:schemaRefs>
    <ds:schemaRef ds:uri="922ccdc6-0ae0-44fa-a4ba-aa77f3f53f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FD8ABD-709C-4E19-8A1A-3F8365AAF384}">
  <ds:schemaRefs>
    <ds:schemaRef ds:uri="http://schemas.microsoft.com/sharepoint/v3/contenttype/forms"/>
  </ds:schemaRefs>
</ds:datastoreItem>
</file>

<file path=customXml/itemProps3.xml><?xml version="1.0" encoding="utf-8"?>
<ds:datastoreItem xmlns:ds="http://schemas.openxmlformats.org/officeDocument/2006/customXml" ds:itemID="{1C715B03-8A3A-489B-96E0-4B8C00988822}">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922ccdc6-0ae0-44fa-a4ba-aa77f3f53f4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1212</TotalTime>
  <Words>1336</Words>
  <Application>Microsoft Office PowerPoint</Application>
  <PresentationFormat>On-screen Show (16:9)</PresentationFormat>
  <Paragraphs>126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Helvetica Neue</vt:lpstr>
      <vt:lpstr>Simple Dark</vt:lpstr>
      <vt:lpstr>PowerPoint Presentation</vt:lpstr>
      <vt:lpstr>Andy Jung</vt:lpstr>
      <vt:lpstr>Federal Trade Commission Authority</vt:lpstr>
      <vt:lpstr>FTC Authority over AI</vt:lpstr>
      <vt:lpstr>Staff Report on AI Partnerships &amp; Investments</vt:lpstr>
      <vt:lpstr>Operation AI Comply</vt:lpstr>
      <vt:lpstr>AI-Related Rulemakings</vt:lpstr>
      <vt:lpstr>Looking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Andy Jung</dc:creator>
  <cp:lastModifiedBy>Andy Jung</cp:lastModifiedBy>
  <cp:revision>9</cp:revision>
  <cp:lastPrinted>2025-02-11T14:07:19Z</cp:lastPrinted>
  <dcterms:modified xsi:type="dcterms:W3CDTF">2025-02-12T00:34:22Z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0x01010017D876A5AB80984DBBF3F88FE8BF2EAD</vt:lpwstr>
  </property>
</Properties>
</file>